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73" r:id="rId3"/>
    <p:sldId id="258" r:id="rId4"/>
    <p:sldId id="270" r:id="rId5"/>
    <p:sldId id="260" r:id="rId6"/>
    <p:sldId id="285" r:id="rId7"/>
    <p:sldId id="286" r:id="rId8"/>
    <p:sldId id="271" r:id="rId9"/>
    <p:sldId id="282" r:id="rId10"/>
    <p:sldId id="284" r:id="rId11"/>
    <p:sldId id="281" r:id="rId12"/>
    <p:sldId id="280" r:id="rId13"/>
    <p:sldId id="279" r:id="rId14"/>
    <p:sldId id="26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LI" initials="M" lastIdx="1" clrIdx="0">
    <p:extLst>
      <p:ext uri="{19B8F6BF-5375-455C-9EA6-DF929625EA0E}">
        <p15:presenceInfo xmlns:p15="http://schemas.microsoft.com/office/powerpoint/2012/main" userId="MAU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3CF"/>
    <a:srgbClr val="CCFF66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F58E-5FFC-4AD6-9AF8-586302793A33}" v="20" dt="2024-02-16T17:42:04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5196" autoAdjust="0"/>
  </p:normalViewPr>
  <p:slideViewPr>
    <p:cSldViewPr snapToGrid="0">
      <p:cViewPr varScale="1">
        <p:scale>
          <a:sx n="78" d="100"/>
          <a:sy n="78" d="100"/>
        </p:scale>
        <p:origin x="13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m Johari" userId="c3a62a47608d1f04" providerId="LiveId" clId="{3DFBF58E-5FFC-4AD6-9AF8-586302793A33}"/>
    <pc:docChg chg="undo redo custSel addSld delSld modSld modMainMaster">
      <pc:chgData name="Sham Johari" userId="c3a62a47608d1f04" providerId="LiveId" clId="{3DFBF58E-5FFC-4AD6-9AF8-586302793A33}" dt="2024-02-16T17:42:29.927" v="125"/>
      <pc:docMkLst>
        <pc:docMk/>
      </pc:docMkLst>
      <pc:sldChg chg="setBg">
        <pc:chgData name="Sham Johari" userId="c3a62a47608d1f04" providerId="LiveId" clId="{3DFBF58E-5FFC-4AD6-9AF8-586302793A33}" dt="2024-02-16T17:39:21.065" v="98"/>
        <pc:sldMkLst>
          <pc:docMk/>
          <pc:sldMk cId="0" sldId="257"/>
        </pc:sldMkLst>
      </pc:sldChg>
      <pc:sldChg chg="modSp mod">
        <pc:chgData name="Sham Johari" userId="c3a62a47608d1f04" providerId="LiveId" clId="{3DFBF58E-5FFC-4AD6-9AF8-586302793A33}" dt="2024-02-16T16:48:49.374" v="30" actId="20577"/>
        <pc:sldMkLst>
          <pc:docMk/>
          <pc:sldMk cId="0" sldId="260"/>
        </pc:sldMkLst>
        <pc:spChg chg="mod">
          <ac:chgData name="Sham Johari" userId="c3a62a47608d1f04" providerId="LiveId" clId="{3DFBF58E-5FFC-4AD6-9AF8-586302793A33}" dt="2024-02-16T16:48:49.374" v="30" actId="20577"/>
          <ac:spMkLst>
            <pc:docMk/>
            <pc:sldMk cId="0" sldId="260"/>
            <ac:spMk id="1048596" creationId="{00000000-0000-0000-0000-000000000000}"/>
          </ac:spMkLst>
        </pc:spChg>
      </pc:sldChg>
      <pc:sldChg chg="modSp mod">
        <pc:chgData name="Sham Johari" userId="c3a62a47608d1f04" providerId="LiveId" clId="{3DFBF58E-5FFC-4AD6-9AF8-586302793A33}" dt="2024-02-16T16:49:08.944" v="39" actId="20577"/>
        <pc:sldMkLst>
          <pc:docMk/>
          <pc:sldMk cId="73986596" sldId="273"/>
        </pc:sldMkLst>
        <pc:spChg chg="mod">
          <ac:chgData name="Sham Johari" userId="c3a62a47608d1f04" providerId="LiveId" clId="{3DFBF58E-5FFC-4AD6-9AF8-586302793A33}" dt="2024-02-16T16:49:08.944" v="39" actId="20577"/>
          <ac:spMkLst>
            <pc:docMk/>
            <pc:sldMk cId="73986596" sldId="273"/>
            <ac:spMk id="3" creationId="{C4ED543B-157A-7FF5-51F4-F5DA6A376EF9}"/>
          </ac:spMkLst>
        </pc:spChg>
      </pc:sldChg>
      <pc:sldChg chg="modSp mod">
        <pc:chgData name="Sham Johari" userId="c3a62a47608d1f04" providerId="LiveId" clId="{3DFBF58E-5FFC-4AD6-9AF8-586302793A33}" dt="2024-02-16T17:42:04.095" v="124"/>
        <pc:sldMkLst>
          <pc:docMk/>
          <pc:sldMk cId="892894740" sldId="285"/>
        </pc:sldMkLst>
        <pc:spChg chg="mod">
          <ac:chgData name="Sham Johari" userId="c3a62a47608d1f04" providerId="LiveId" clId="{3DFBF58E-5FFC-4AD6-9AF8-586302793A33}" dt="2024-02-16T17:42:04.095" v="124"/>
          <ac:spMkLst>
            <pc:docMk/>
            <pc:sldMk cId="892894740" sldId="285"/>
            <ac:spMk id="5" creationId="{6D83CE72-28EC-275C-8835-4E3247BA0903}"/>
          </ac:spMkLst>
        </pc:spChg>
        <pc:graphicFrameChg chg="mod modGraphic">
          <ac:chgData name="Sham Johari" userId="c3a62a47608d1f04" providerId="LiveId" clId="{3DFBF58E-5FFC-4AD6-9AF8-586302793A33}" dt="2024-02-16T17:29:12.448" v="73" actId="207"/>
          <ac:graphicFrameMkLst>
            <pc:docMk/>
            <pc:sldMk cId="892894740" sldId="285"/>
            <ac:graphicFrameMk id="4" creationId="{FAF81F18-2E26-9965-4404-95CFF0228905}"/>
          </ac:graphicFrameMkLst>
        </pc:graphicFrameChg>
      </pc:sldChg>
      <pc:sldChg chg="modSp mod">
        <pc:chgData name="Sham Johari" userId="c3a62a47608d1f04" providerId="LiveId" clId="{3DFBF58E-5FFC-4AD6-9AF8-586302793A33}" dt="2024-02-16T17:42:29.927" v="125"/>
        <pc:sldMkLst>
          <pc:docMk/>
          <pc:sldMk cId="558113902" sldId="286"/>
        </pc:sldMkLst>
        <pc:spChg chg="mod">
          <ac:chgData name="Sham Johari" userId="c3a62a47608d1f04" providerId="LiveId" clId="{3DFBF58E-5FFC-4AD6-9AF8-586302793A33}" dt="2024-02-16T17:42:29.927" v="125"/>
          <ac:spMkLst>
            <pc:docMk/>
            <pc:sldMk cId="558113902" sldId="286"/>
            <ac:spMk id="5" creationId="{DA228682-21BC-02AE-922C-0549081E81BF}"/>
          </ac:spMkLst>
        </pc:spChg>
        <pc:graphicFrameChg chg="modGraphic">
          <ac:chgData name="Sham Johari" userId="c3a62a47608d1f04" providerId="LiveId" clId="{3DFBF58E-5FFC-4AD6-9AF8-586302793A33}" dt="2024-02-16T17:30:36.319" v="88" actId="20577"/>
          <ac:graphicFrameMkLst>
            <pc:docMk/>
            <pc:sldMk cId="558113902" sldId="286"/>
            <ac:graphicFrameMk id="4" creationId="{D079AD7D-8004-BA73-7FE4-BA144F1D8EE4}"/>
          </ac:graphicFrameMkLst>
        </pc:graphicFrameChg>
      </pc:sldChg>
      <pc:sldChg chg="add del setBg">
        <pc:chgData name="Sham Johari" userId="c3a62a47608d1f04" providerId="LiveId" clId="{3DFBF58E-5FFC-4AD6-9AF8-586302793A33}" dt="2024-02-16T16:49:05.287" v="37"/>
        <pc:sldMkLst>
          <pc:docMk/>
          <pc:sldMk cId="253482398" sldId="287"/>
        </pc:sldMkLst>
      </pc:sldChg>
      <pc:sldChg chg="add del setBg">
        <pc:chgData name="Sham Johari" userId="c3a62a47608d1f04" providerId="LiveId" clId="{3DFBF58E-5FFC-4AD6-9AF8-586302793A33}" dt="2024-02-16T17:40:13.680" v="99" actId="47"/>
        <pc:sldMkLst>
          <pc:docMk/>
          <pc:sldMk cId="369658900" sldId="287"/>
        </pc:sldMkLst>
      </pc:sldChg>
      <pc:sldChg chg="add del setBg">
        <pc:chgData name="Sham Johari" userId="c3a62a47608d1f04" providerId="LiveId" clId="{3DFBF58E-5FFC-4AD6-9AF8-586302793A33}" dt="2024-02-16T16:48:25.349" v="25"/>
        <pc:sldMkLst>
          <pc:docMk/>
          <pc:sldMk cId="961732070" sldId="287"/>
        </pc:sldMkLst>
      </pc:sldChg>
      <pc:sldChg chg="new del">
        <pc:chgData name="Sham Johari" userId="c3a62a47608d1f04" providerId="LiveId" clId="{3DFBF58E-5FFC-4AD6-9AF8-586302793A33}" dt="2024-02-16T17:30:33.819" v="87" actId="680"/>
        <pc:sldMkLst>
          <pc:docMk/>
          <pc:sldMk cId="3797224044" sldId="287"/>
        </pc:sldMkLst>
      </pc:sldChg>
      <pc:sldMasterChg chg="setBg modSldLayout">
        <pc:chgData name="Sham Johari" userId="c3a62a47608d1f04" providerId="LiveId" clId="{3DFBF58E-5FFC-4AD6-9AF8-586302793A33}" dt="2024-02-16T17:39:21.065" v="98"/>
        <pc:sldMasterMkLst>
          <pc:docMk/>
          <pc:sldMasterMk cId="2808787142" sldId="2147483660"/>
        </pc:sldMasterMkLst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3691397667" sldId="2147483661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3511859817" sldId="2147483662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551812078" sldId="2147483663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2278302013" sldId="2147483664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2508856454" sldId="2147483665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3251323825" sldId="2147483666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3097284795" sldId="2147483667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1053637297" sldId="2147483668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1539205561" sldId="2147483669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688125470" sldId="2147483670"/>
          </pc:sldLayoutMkLst>
        </pc:sldLayoutChg>
        <pc:sldLayoutChg chg="setBg">
          <pc:chgData name="Sham Johari" userId="c3a62a47608d1f04" providerId="LiveId" clId="{3DFBF58E-5FFC-4AD6-9AF8-586302793A33}" dt="2024-02-16T17:39:21.065" v="98"/>
          <pc:sldLayoutMkLst>
            <pc:docMk/>
            <pc:sldMasterMk cId="2808787142" sldId="2147483660"/>
            <pc:sldLayoutMk cId="325003125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B50F-0B0C-4A08-A54D-FC93953CF5D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104867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67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6BE4E-4E5B-4652-8BCA-1FB79377DE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5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4B9-DC41-4E30-A31A-3F9495D00FB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Wi-Fi 6 (802.11 AX)                                                                           MGI-COET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0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DB5A-D9C4-6373-08E5-2EF11E8CA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D567C-E02C-CB48-052B-4F5F9EED2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F6720-E0DE-FB00-3A3A-28EA4810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64AB-A88F-1756-E5B7-E398B7ED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1F6F5-69F3-A6E3-E67D-60515051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1352-BF67-A304-68FE-EBDB7D59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E61AC-AF3F-6E8E-4071-42D487CD2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E749-D281-13DB-0AD0-47537D7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7241F-4480-3CAE-A511-9CC638E9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D348-4EFD-D604-07F3-218EEE91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05F41-C0FC-7836-3B2E-9FC4BC690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6102A-940E-3693-410A-5E6A09A7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CC5B-F876-8E31-061D-50BF003C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16743-CE93-3ABC-3BD1-EC3EE505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53C6D-56BB-B3F8-A617-725B5DCA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C448-522E-AE41-CDA2-37DEA192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F35F-D727-6003-2EF2-7A246CD8E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1A331-64CF-E9B3-1AFD-51B7163A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C1F3-270C-C457-3495-1FE96817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9594-2F09-A8A1-ECB3-CDD88693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5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E65B-6BDC-8944-D79F-23990373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16-A95D-C0AE-4190-0D7A98F2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698D2-CC83-1081-8F79-D38A9A4C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BE713-60D1-00CD-3007-34774051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0D70-4D66-57D9-EB2E-0C5E866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41C2-DBA5-724E-E32C-6F52506C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BDCF-9FC4-5FF6-4521-096647D0A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33E5B-2332-5C62-E7CA-FB039FDB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57FF3-3EE7-874A-279E-225AC0EE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A863-F1D5-AF70-BE2D-38D448B9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04057-B8E4-88BD-126B-2EE4B1B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0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0B34-EA6A-89E2-58FF-6FB55BE9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13892-323E-724C-C721-1F9860E0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180C8-4EBA-74EA-DF20-11F7C3434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CC446-B171-3942-7599-00BD1C9B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A5F46-D610-D70E-0FA2-34BA37D17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16CE2-6AA4-8F83-E3A3-350BCBFE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E3800-D304-C8ED-6A20-5B001DF6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A15DB-070F-4DD3-E10D-2FE6D819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5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7174-D3A5-9B42-7913-7EACC224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057D3-D6E3-4916-61EE-99A7FD59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B2C16-BC2D-B196-5CB2-4C149C6E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4B432-6402-CCC0-CF7A-F5D34B58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2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686A6-22D1-8B50-3F11-5196F086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CE712-2E29-8E22-64B7-708787AC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B6FC7-372C-5BA8-92AC-A6F6105C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7E75-6FFA-BEEA-D705-64F851AA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301-B4A0-17DD-8A8A-D52284338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B2A9F-5A67-A5BF-C5C1-195BB55CC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C98EF-C22A-5350-BFBE-51DE9844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9BBB-315D-AE30-4FBE-271CA540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AF9FE-E806-5822-BB6E-C3FB6CE2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3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70AD-103A-3849-89A9-B728C3B5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71D41-AD8D-D4A5-6CE3-7CE0974C9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2CE-D5D0-CF7D-3E0A-2984594E1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AB26C-3272-C0FE-D436-10487033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B6E8-828C-DBAE-0BCB-68AE178A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0B1D5-D3D1-612A-316F-5225BA8A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CC13C-268A-3A95-2F42-44FB89D2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B8171-2FD1-5E81-6EF2-A0783ECC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3DCC-A68C-1ACF-162E-7B8773169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BC7C4-2866-467C-B453-5250DDE91068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869C5-5C8F-8B53-D772-F770E2FAE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6584A-8D98-0D7D-A43C-530599C01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454D2-2A5B-4F41-92A7-370571A66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 rotWithShape="1">
          <a:blip r:embed="rId3"/>
          <a:srcRect l="22570" t="11397" r="23847" b="27852"/>
          <a:stretch>
            <a:fillRect/>
          </a:stretch>
        </p:blipFill>
        <p:spPr>
          <a:xfrm>
            <a:off x="1050602" y="179804"/>
            <a:ext cx="1499960" cy="1499961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048588" name="TextBox 3"/>
          <p:cNvSpPr txBox="1"/>
          <p:nvPr/>
        </p:nvSpPr>
        <p:spPr>
          <a:xfrm>
            <a:off x="277505" y="179804"/>
            <a:ext cx="11155754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Late Purushottam Hari (Ganesh) Patil Shikshan Sanstha’s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Mauli Group of Institution’s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Technology Shegaon.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Implementation of Crops Diseases Prediction using Deep Learning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   Submitted By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1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Sham A. Johari</a:t>
            </a:r>
            <a:endParaRPr lang="zh-CN" altLang="en-US" sz="2200" dirty="0"/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2. Prerna S. Dabhade</a:t>
            </a:r>
            <a:endParaRPr lang="zh-CN" altLang="en-US" sz="2200" dirty="0"/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3. Pallavi G.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Tayde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4. Megha R.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Chopade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5. Sanjay V.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Junare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Guided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P. M.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Hasabnis</a:t>
            </a:r>
            <a:endParaRPr lang="zh-CN" altLang="en-US" sz="2000" b="1" dirty="0"/>
          </a:p>
          <a:p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Department of Computer Science and Engineering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                                                                       </a:t>
            </a:r>
            <a:r>
              <a:rPr lang="en-US" sz="2000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:2023-24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3773" y="6476214"/>
            <a:ext cx="11750722" cy="348696"/>
          </a:xfrm>
        </p:spPr>
        <p:txBody>
          <a:bodyPr/>
          <a:lstStyle/>
          <a:p>
            <a:pPr algn="l"/>
            <a:r>
              <a:rPr lang="it-IT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192" y="179804"/>
            <a:ext cx="1371600" cy="1290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5096" y="102898"/>
            <a:ext cx="836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5241" y="962892"/>
            <a:ext cx="1028151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augmentation is an efficacious technique when we don’t have an ample amount of data for training a deep learning model.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augmentation is a technique of altering the existing data to create some more data for the model training process.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augmentation techniques come from simple transformations such as horizontal flipping, random cropping, and color augmentations.</a:t>
            </a: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681D3A-BF58-AE29-2089-310C6A91451C}"/>
              </a:ext>
            </a:extLst>
          </p:cNvPr>
          <p:cNvGrpSpPr/>
          <p:nvPr/>
        </p:nvGrpSpPr>
        <p:grpSpPr>
          <a:xfrm>
            <a:off x="1521834" y="3794436"/>
            <a:ext cx="9148330" cy="2279961"/>
            <a:chOff x="1705408" y="3794436"/>
            <a:chExt cx="9148330" cy="22799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0C0997-1A16-8F32-146E-D886A8A58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794436"/>
              <a:ext cx="5214938" cy="2279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21E343-9EFD-280E-365D-97B2F5068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408" y="4062879"/>
              <a:ext cx="2619375" cy="174307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4739E7-CB12-704A-8D8E-1D90309C7CEE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4324783" y="4343400"/>
              <a:ext cx="1314017" cy="591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09AB95-233D-C4F2-863C-D08BE4BD653B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324783" y="4934417"/>
              <a:ext cx="1314017" cy="480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B675FE3-199C-5B17-8C76-A5C2F56FE247}"/>
              </a:ext>
            </a:extLst>
          </p:cNvPr>
          <p:cNvSpPr txBox="1"/>
          <p:nvPr/>
        </p:nvSpPr>
        <p:spPr>
          <a:xfrm>
            <a:off x="2011399" y="3638767"/>
            <a:ext cx="200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C9CA0-9503-90A8-0920-DA1184049805}"/>
              </a:ext>
            </a:extLst>
          </p:cNvPr>
          <p:cNvSpPr txBox="1"/>
          <p:nvPr/>
        </p:nvSpPr>
        <p:spPr>
          <a:xfrm>
            <a:off x="7059106" y="6331706"/>
            <a:ext cx="722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Augmented Images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B2A095-2423-EC04-3936-F370D0C6C780}"/>
              </a:ext>
            </a:extLst>
          </p:cNvPr>
          <p:cNvCxnSpPr>
            <a:endCxn id="15" idx="0"/>
          </p:cNvCxnSpPr>
          <p:nvPr/>
        </p:nvCxnSpPr>
        <p:spPr>
          <a:xfrm>
            <a:off x="5455226" y="6331706"/>
            <a:ext cx="52149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3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7618-0332-7ED1-CF4F-F54F161242ED}"/>
              </a:ext>
            </a:extLst>
          </p:cNvPr>
          <p:cNvSpPr txBox="1">
            <a:spLocks/>
          </p:cNvSpPr>
          <p:nvPr/>
        </p:nvSpPr>
        <p:spPr>
          <a:xfrm>
            <a:off x="943897" y="1"/>
            <a:ext cx="10058400" cy="6685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Select Image &amp; Copy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546675"/>
            <a:ext cx="11206480" cy="59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39D-5781-7FCE-D38A-991AD5172EA1}"/>
              </a:ext>
            </a:extLst>
          </p:cNvPr>
          <p:cNvSpPr txBox="1">
            <a:spLocks/>
          </p:cNvSpPr>
          <p:nvPr/>
        </p:nvSpPr>
        <p:spPr>
          <a:xfrm>
            <a:off x="1097280" y="286604"/>
            <a:ext cx="10058400" cy="5786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Augmentation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865240"/>
            <a:ext cx="11480800" cy="57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040D-7D71-10BF-1229-C3E88B2C81D2}"/>
              </a:ext>
            </a:extLst>
          </p:cNvPr>
          <p:cNvSpPr txBox="1">
            <a:spLocks/>
          </p:cNvSpPr>
          <p:nvPr/>
        </p:nvSpPr>
        <p:spPr>
          <a:xfrm>
            <a:off x="1087120" y="185604"/>
            <a:ext cx="10058400" cy="4409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Augmentation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80" y="853440"/>
            <a:ext cx="7132320" cy="5363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1" y="1996440"/>
            <a:ext cx="3393440" cy="27533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789681" y="3098800"/>
            <a:ext cx="1066799" cy="548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 flipH="1">
            <a:off x="401321" y="5039370"/>
            <a:ext cx="392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Augmentation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8320" y="6229270"/>
            <a:ext cx="408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Augmentation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0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1"/>
          <p:cNvSpPr txBox="1"/>
          <p:nvPr/>
        </p:nvSpPr>
        <p:spPr>
          <a:xfrm>
            <a:off x="362607" y="283434"/>
            <a:ext cx="1064024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 </a:t>
            </a:r>
            <a:r>
              <a:rPr lang="en-US" sz="36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B42E3-F89F-9FE8-5436-4890C6CA7A25}"/>
              </a:ext>
            </a:extLst>
          </p:cNvPr>
          <p:cNvSpPr txBox="1"/>
          <p:nvPr/>
        </p:nvSpPr>
        <p:spPr>
          <a:xfrm>
            <a:off x="1143000" y="1627094"/>
            <a:ext cx="8834718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Diseases Detection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Timely intervention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for farmers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yield optimization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food security</a:t>
            </a:r>
          </a:p>
          <a:p>
            <a:pPr>
              <a:lnSpc>
                <a:spcPct val="20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1"/>
          <p:cNvSpPr txBox="1"/>
          <p:nvPr/>
        </p:nvSpPr>
        <p:spPr>
          <a:xfrm>
            <a:off x="856444" y="2452122"/>
            <a:ext cx="10148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!!!!</a:t>
            </a:r>
          </a:p>
        </p:txBody>
      </p:sp>
      <p:sp>
        <p:nvSpPr>
          <p:cNvPr id="1048604" name="TextBox 2"/>
          <p:cNvSpPr txBox="1"/>
          <p:nvPr/>
        </p:nvSpPr>
        <p:spPr>
          <a:xfrm>
            <a:off x="1171977" y="1880315"/>
            <a:ext cx="9517488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8E5FA-BBAA-68B7-F687-B235C745A9BF}"/>
              </a:ext>
            </a:extLst>
          </p:cNvPr>
          <p:cNvSpPr txBox="1"/>
          <p:nvPr/>
        </p:nvSpPr>
        <p:spPr>
          <a:xfrm>
            <a:off x="2357718" y="263534"/>
            <a:ext cx="67907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D543B-157A-7FF5-51F4-F5DA6A376EF9}"/>
              </a:ext>
            </a:extLst>
          </p:cNvPr>
          <p:cNvSpPr txBox="1"/>
          <p:nvPr/>
        </p:nvSpPr>
        <p:spPr>
          <a:xfrm>
            <a:off x="1459127" y="814281"/>
            <a:ext cx="10831398" cy="723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in Crop Identification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E5DA10-EC91-01FA-0367-B853191B0FB1}"/>
              </a:ext>
            </a:extLst>
          </p:cNvPr>
          <p:cNvSpPr txBox="1"/>
          <p:nvPr/>
        </p:nvSpPr>
        <p:spPr>
          <a:xfrm>
            <a:off x="2259106" y="389964"/>
            <a:ext cx="67907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b="1" dirty="0">
                <a:ln/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66B60-8EF7-5258-97FD-A4DB8DD28B02}"/>
              </a:ext>
            </a:extLst>
          </p:cNvPr>
          <p:cNvSpPr txBox="1"/>
          <p:nvPr/>
        </p:nvSpPr>
        <p:spPr>
          <a:xfrm>
            <a:off x="416860" y="1229756"/>
            <a:ext cx="7484128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todays world, the agricultural sector has been increasingly advancing to overcome the challenges posed by crop diseases.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holds immense potential for detection and prediction of crop diseases.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aims to create a robust and efficient system capable of predicting crop diseases.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85AA8-67A0-C0F5-03D2-F8AFB77D3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17" y="1036295"/>
            <a:ext cx="3937371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4C2BB-7C5D-5BC6-C37C-100CDC8BE5CC}"/>
              </a:ext>
            </a:extLst>
          </p:cNvPr>
          <p:cNvSpPr txBox="1"/>
          <p:nvPr/>
        </p:nvSpPr>
        <p:spPr>
          <a:xfrm>
            <a:off x="2433917" y="402540"/>
            <a:ext cx="775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02096CC-5E79-3589-F36E-A4BBB63A9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751356"/>
              </p:ext>
            </p:extLst>
          </p:nvPr>
        </p:nvGraphicFramePr>
        <p:xfrm>
          <a:off x="928687" y="1445350"/>
          <a:ext cx="10327286" cy="460221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36342">
                  <a:extLst>
                    <a:ext uri="{9D8B030D-6E8A-4147-A177-3AD203B41FA5}">
                      <a16:colId xmlns:a16="http://schemas.microsoft.com/office/drawing/2014/main" val="3972481091"/>
                    </a:ext>
                  </a:extLst>
                </a:gridCol>
                <a:gridCol w="3448495">
                  <a:extLst>
                    <a:ext uri="{9D8B030D-6E8A-4147-A177-3AD203B41FA5}">
                      <a16:colId xmlns:a16="http://schemas.microsoft.com/office/drawing/2014/main" val="3717423789"/>
                    </a:ext>
                  </a:extLst>
                </a:gridCol>
                <a:gridCol w="3442449">
                  <a:extLst>
                    <a:ext uri="{9D8B030D-6E8A-4147-A177-3AD203B41FA5}">
                      <a16:colId xmlns:a16="http://schemas.microsoft.com/office/drawing/2014/main" val="2673512384"/>
                    </a:ext>
                  </a:extLst>
                </a:gridCol>
              </a:tblGrid>
              <a:tr h="9750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0293"/>
                  </a:ext>
                </a:extLst>
              </a:tr>
              <a:tr h="97509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Kalpesh Shinde and Anand Khatri</a:t>
                      </a:r>
                    </a:p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(2022)</a:t>
                      </a: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“Crop Prediction and Plant Leaf Disease Prediction Using Deep Learning ”</a:t>
                      </a: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paper gives appropriate idea to identify plant leaf sickness.</a:t>
                      </a: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460986"/>
                  </a:ext>
                </a:extLst>
              </a:tr>
              <a:tr h="98696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Omkar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Kurkute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Nikhil 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“Plant Diseases Detection Using Deep Learning”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leaf images will be used to check for plant diseases in early stages.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07005"/>
                  </a:ext>
                </a:extLst>
              </a:tr>
              <a:tr h="1613889">
                <a:tc>
                  <a:txBody>
                    <a:bodyPr/>
                    <a:lstStyle/>
                    <a:p>
                      <a:pPr algn="ctr"/>
                      <a:r>
                        <a:rPr lang="fi-FI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Rajab Ali and Depali Nayak</a:t>
                      </a:r>
                    </a:p>
                    <a:p>
                      <a:pPr algn="ctr"/>
                      <a:r>
                        <a:rPr lang="fi-FI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(2019)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“Crop Diseases Detection using Deep Convolutional Neural Networks”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paper proposed Crop Disease Detection using CNN System based on Deep Learning.</a:t>
                      </a:r>
                    </a:p>
                    <a:p>
                      <a:pPr algn="ctr"/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1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9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2"/>
          <p:cNvSpPr txBox="1"/>
          <p:nvPr/>
        </p:nvSpPr>
        <p:spPr>
          <a:xfrm>
            <a:off x="362606" y="579549"/>
            <a:ext cx="11540359" cy="56692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r>
              <a:rPr lang="en-US" sz="36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>
              <a:lnSpc>
                <a:spcPct val="200000"/>
              </a:lnSpc>
            </a:pPr>
            <a:endParaRPr lang="en-US" sz="2400" b="1" dirty="0">
              <a:ln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0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RAM 12 GB, Storage 100 GB SSD, GPU 15 GB, Strong Internet Connection </a:t>
            </a:r>
          </a:p>
          <a:p>
            <a:pPr>
              <a:lnSpc>
                <a:spcPct val="200000"/>
              </a:lnSpc>
            </a:pPr>
            <a:endParaRPr lang="en-US" b="1" dirty="0">
              <a:ln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0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:    </a:t>
            </a: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10 /11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IDE: Jupyter Notebook or Google Collaboratory &amp; Android Studio.</a:t>
            </a:r>
          </a:p>
          <a:p>
            <a:pPr>
              <a:lnSpc>
                <a:spcPct val="200000"/>
              </a:lnSpc>
            </a:pPr>
            <a:r>
              <a:rPr lang="en-US" altLang="en-US" sz="2000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  <a:p>
            <a:pPr>
              <a:lnSpc>
                <a:spcPct val="200000"/>
              </a:lnSpc>
            </a:pPr>
            <a:endParaRPr lang="en-US" altLang="zh-CN" sz="2000" b="1" dirty="0">
              <a:ln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zh-CN" altLang="en-US" sz="2000" b="1" dirty="0">
              <a:ln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A08D-6193-AA7F-4A66-49D470E6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F81F18-2E26-9965-4404-95CFF0228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67525"/>
              </p:ext>
            </p:extLst>
          </p:nvPr>
        </p:nvGraphicFramePr>
        <p:xfrm>
          <a:off x="1827161" y="855485"/>
          <a:ext cx="8537677" cy="57128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4226466"/>
                    </a:ext>
                  </a:extLst>
                </a:gridCol>
                <a:gridCol w="3281790">
                  <a:extLst>
                    <a:ext uri="{9D8B030D-6E8A-4147-A177-3AD203B41FA5}">
                      <a16:colId xmlns:a16="http://schemas.microsoft.com/office/drawing/2014/main" val="1058633833"/>
                    </a:ext>
                  </a:extLst>
                </a:gridCol>
                <a:gridCol w="2546554">
                  <a:extLst>
                    <a:ext uri="{9D8B030D-6E8A-4147-A177-3AD203B41FA5}">
                      <a16:colId xmlns:a16="http://schemas.microsoft.com/office/drawing/2014/main" val="2696427071"/>
                    </a:ext>
                  </a:extLst>
                </a:gridCol>
              </a:tblGrid>
              <a:tr h="38794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Crops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72133"/>
                  </a:ext>
                </a:extLst>
              </a:tr>
              <a:tr h="387944">
                <a:tc rowSpan="4">
                  <a:txBody>
                    <a:bodyPr/>
                    <a:lstStyle/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Cauliflower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Cauliflower__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Bacterial_spot_rot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24471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Cauliflower__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Black_Rot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36548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Cauliflower__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Downy_Mildew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11502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Cauliflower__Healthy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16004"/>
                  </a:ext>
                </a:extLst>
              </a:tr>
              <a:tr h="669601">
                <a:tc rowSpan="4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Corn___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Cercospora_leaf_spot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Gray_leaf_spot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6435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Common_rust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74951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Corn___Healthy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39339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Northern_Leaf_Blight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19093"/>
                  </a:ext>
                </a:extLst>
              </a:tr>
              <a:tr h="387944">
                <a:tc rowSpan="3"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62133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Potato___Healthy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432195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79117"/>
                  </a:ext>
                </a:extLst>
              </a:tr>
              <a:tr h="387944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</a:t>
                      </a: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Bacterial_leaf_blight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60606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Brown_spot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6089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83CE72-28EC-275C-8835-4E3247BA0903}"/>
              </a:ext>
            </a:extLst>
          </p:cNvPr>
          <p:cNvSpPr txBox="1"/>
          <p:nvPr/>
        </p:nvSpPr>
        <p:spPr>
          <a:xfrm>
            <a:off x="2032000" y="209154"/>
            <a:ext cx="812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89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DCF1-2FA2-5EDF-03BD-376F1324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79AD7D-8004-BA73-7FE4-BA144F1D8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03849"/>
              </p:ext>
            </p:extLst>
          </p:nvPr>
        </p:nvGraphicFramePr>
        <p:xfrm>
          <a:off x="1827161" y="855485"/>
          <a:ext cx="8537677" cy="57128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4226466"/>
                    </a:ext>
                  </a:extLst>
                </a:gridCol>
                <a:gridCol w="3281790">
                  <a:extLst>
                    <a:ext uri="{9D8B030D-6E8A-4147-A177-3AD203B41FA5}">
                      <a16:colId xmlns:a16="http://schemas.microsoft.com/office/drawing/2014/main" val="1058633833"/>
                    </a:ext>
                  </a:extLst>
                </a:gridCol>
                <a:gridCol w="2546554">
                  <a:extLst>
                    <a:ext uri="{9D8B030D-6E8A-4147-A177-3AD203B41FA5}">
                      <a16:colId xmlns:a16="http://schemas.microsoft.com/office/drawing/2014/main" val="2696427071"/>
                    </a:ext>
                  </a:extLst>
                </a:gridCol>
              </a:tblGrid>
              <a:tr h="38794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Crops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72133"/>
                  </a:ext>
                </a:extLst>
              </a:tr>
              <a:tr h="387944">
                <a:tc rowSpan="2">
                  <a:txBody>
                    <a:bodyPr/>
                    <a:lstStyle/>
                    <a:p>
                      <a:pPr algn="ctr"/>
                      <a:endParaRPr lang="en-IN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Rice__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Leaf_smut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24471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Rice___Healthy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36548"/>
                  </a:ext>
                </a:extLst>
              </a:tr>
              <a:tr h="387944">
                <a:tc rowSpan="8"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Bacterial_spot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11502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16004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6435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Late_blight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74951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Leaf_Mold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39339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Septoria_leaf_spot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19093"/>
                  </a:ext>
                </a:extLst>
              </a:tr>
              <a:tr h="6696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Spider_mites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Two-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spotted_spider_mite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62133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Tomato___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Target_Spot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432195"/>
                  </a:ext>
                </a:extLst>
              </a:tr>
              <a:tr h="387944">
                <a:tc rowSpan="3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Wheat__Healthy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79117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Wheat__septoria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60606"/>
                  </a:ext>
                </a:extLst>
              </a:tr>
              <a:tr h="38794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Wheat__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stripe_rust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6089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228682-21BC-02AE-922C-0549081E81BF}"/>
              </a:ext>
            </a:extLst>
          </p:cNvPr>
          <p:cNvSpPr txBox="1"/>
          <p:nvPr/>
        </p:nvSpPr>
        <p:spPr>
          <a:xfrm>
            <a:off x="2032000" y="209154"/>
            <a:ext cx="812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5811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0DCAA-F2E0-C932-DF09-C0FDFBC594E9}"/>
              </a:ext>
            </a:extLst>
          </p:cNvPr>
          <p:cNvSpPr txBox="1"/>
          <p:nvPr/>
        </p:nvSpPr>
        <p:spPr>
          <a:xfrm>
            <a:off x="2259105" y="4288"/>
            <a:ext cx="67907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6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endParaRPr lang="en-IN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50B927-A1D8-F25A-6BA8-C22ACFCB4020}"/>
              </a:ext>
            </a:extLst>
          </p:cNvPr>
          <p:cNvGrpSpPr/>
          <p:nvPr/>
        </p:nvGrpSpPr>
        <p:grpSpPr>
          <a:xfrm>
            <a:off x="2506406" y="650619"/>
            <a:ext cx="6543464" cy="5923949"/>
            <a:chOff x="2746949" y="548289"/>
            <a:chExt cx="5536402" cy="62411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45FF32-8262-C9A6-E485-47EB49818019}"/>
                </a:ext>
              </a:extLst>
            </p:cNvPr>
            <p:cNvSpPr/>
            <p:nvPr/>
          </p:nvSpPr>
          <p:spPr>
            <a:xfrm>
              <a:off x="4443413" y="548289"/>
              <a:ext cx="2014537" cy="5534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Input Image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9E668C-1113-F0EA-ED0B-F21E38231154}"/>
                </a:ext>
              </a:extLst>
            </p:cNvPr>
            <p:cNvSpPr/>
            <p:nvPr/>
          </p:nvSpPr>
          <p:spPr>
            <a:xfrm>
              <a:off x="3761360" y="2032816"/>
              <a:ext cx="3457575" cy="5000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Image Preprocessing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741E7F-CCC3-7FE7-8104-A83D6C637AAA}"/>
                </a:ext>
              </a:extLst>
            </p:cNvPr>
            <p:cNvGrpSpPr/>
            <p:nvPr/>
          </p:nvGrpSpPr>
          <p:grpSpPr>
            <a:xfrm>
              <a:off x="6154517" y="2536319"/>
              <a:ext cx="2128834" cy="1143439"/>
              <a:chOff x="6657975" y="1898283"/>
              <a:chExt cx="2128834" cy="114343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8655751-C4CC-77C3-F49A-CE60618B9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7975" y="1898283"/>
                <a:ext cx="0" cy="229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9B49B46-746F-ACF2-0400-742A88796858}"/>
                  </a:ext>
                </a:extLst>
              </p:cNvPr>
              <p:cNvCxnSpPr/>
              <p:nvPr/>
            </p:nvCxnSpPr>
            <p:spPr>
              <a:xfrm>
                <a:off x="6657975" y="2127320"/>
                <a:ext cx="155733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E305154-E89C-52BC-EF96-E9B0748C66A1}"/>
                  </a:ext>
                </a:extLst>
              </p:cNvPr>
              <p:cNvCxnSpPr/>
              <p:nvPr/>
            </p:nvCxnSpPr>
            <p:spPr>
              <a:xfrm>
                <a:off x="8229601" y="2127321"/>
                <a:ext cx="0" cy="3286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1CDD923B-8962-BCE9-3B64-7D3108165FB0}"/>
                  </a:ext>
                </a:extLst>
              </p:cNvPr>
              <p:cNvSpPr/>
              <p:nvPr/>
            </p:nvSpPr>
            <p:spPr>
              <a:xfrm>
                <a:off x="7672393" y="2455934"/>
                <a:ext cx="1114416" cy="585788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Testing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5F1E92-A5FD-11AB-3C80-7A95A8CB5C25}"/>
                </a:ext>
              </a:extLst>
            </p:cNvPr>
            <p:cNvGrpSpPr/>
            <p:nvPr/>
          </p:nvGrpSpPr>
          <p:grpSpPr>
            <a:xfrm>
              <a:off x="2746949" y="2559197"/>
              <a:ext cx="2028820" cy="1160322"/>
              <a:chOff x="1044666" y="3730633"/>
              <a:chExt cx="2028820" cy="116032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4D9E986-F300-1433-071F-6DCB90A55C34}"/>
                  </a:ext>
                </a:extLst>
              </p:cNvPr>
              <p:cNvCxnSpPr/>
              <p:nvPr/>
            </p:nvCxnSpPr>
            <p:spPr>
              <a:xfrm>
                <a:off x="3073486" y="3730633"/>
                <a:ext cx="0" cy="2459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3366EA3-5523-78D1-3253-E1FF943D7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1873" y="3976553"/>
                <a:ext cx="14716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D8E0F9B-1877-D151-06F7-118D887A0A20}"/>
                  </a:ext>
                </a:extLst>
              </p:cNvPr>
              <p:cNvGrpSpPr/>
              <p:nvPr/>
            </p:nvGrpSpPr>
            <p:grpSpPr>
              <a:xfrm>
                <a:off x="1044666" y="3976553"/>
                <a:ext cx="1114412" cy="914402"/>
                <a:chOff x="2259105" y="2127321"/>
                <a:chExt cx="1114412" cy="914402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052F12ED-0E3D-BD1C-3C7E-670BCE7B0FD9}"/>
                    </a:ext>
                  </a:extLst>
                </p:cNvPr>
                <p:cNvCxnSpPr/>
                <p:nvPr/>
              </p:nvCxnSpPr>
              <p:spPr>
                <a:xfrm>
                  <a:off x="2800350" y="2127321"/>
                  <a:ext cx="0" cy="3286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A7EF9867-EDFC-D10D-3C5D-C330DA3325E4}"/>
                    </a:ext>
                  </a:extLst>
                </p:cNvPr>
                <p:cNvSpPr/>
                <p:nvPr/>
              </p:nvSpPr>
              <p:spPr>
                <a:xfrm>
                  <a:off x="2259105" y="2455935"/>
                  <a:ext cx="1114412" cy="585788"/>
                </a:xfrm>
                <a:prstGeom prst="flowChartMagneticDisk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chemeClr val="tx1"/>
                      </a:solidFill>
                    </a:rPr>
                    <a:t>Training </a:t>
                  </a:r>
                </a:p>
              </p:txBody>
            </p:sp>
          </p:grp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27CB52-D0F3-1CE9-09DA-0E99685FA1A9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3304155" y="3719519"/>
              <a:ext cx="0" cy="27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E10C6D-8A34-4A2C-50BE-9CA93156B060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5443538" y="1101752"/>
              <a:ext cx="7144" cy="278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3E5141-89CD-A087-EC68-5BEF3E076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8194" y="3949495"/>
              <a:ext cx="2041044" cy="44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6078C8-CA00-639C-86B6-C6FB881D32AA}"/>
                </a:ext>
              </a:extLst>
            </p:cNvPr>
            <p:cNvCxnSpPr>
              <a:cxnSpLocks/>
            </p:cNvCxnSpPr>
            <p:nvPr/>
          </p:nvCxnSpPr>
          <p:spPr>
            <a:xfrm>
              <a:off x="5772150" y="3949495"/>
              <a:ext cx="19644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BC0BBC-18ED-8351-F141-A924A3FAFD2F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7726143" y="3679758"/>
              <a:ext cx="0" cy="2459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5F0CE2-31B8-2E44-D28D-3DA67BDE886E}"/>
                </a:ext>
              </a:extLst>
            </p:cNvPr>
            <p:cNvCxnSpPr/>
            <p:nvPr/>
          </p:nvCxnSpPr>
          <p:spPr>
            <a:xfrm>
              <a:off x="5329238" y="3949495"/>
              <a:ext cx="0" cy="228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4EC6D81-0605-5EBC-8221-B0E0BC096F51}"/>
                </a:ext>
              </a:extLst>
            </p:cNvPr>
            <p:cNvCxnSpPr>
              <a:cxnSpLocks/>
            </p:cNvCxnSpPr>
            <p:nvPr/>
          </p:nvCxnSpPr>
          <p:spPr>
            <a:xfrm>
              <a:off x="5772150" y="3949495"/>
              <a:ext cx="0" cy="22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E1B3AC-9C66-0538-6A56-C722535E96FB}"/>
                </a:ext>
              </a:extLst>
            </p:cNvPr>
            <p:cNvSpPr/>
            <p:nvPr/>
          </p:nvSpPr>
          <p:spPr>
            <a:xfrm>
              <a:off x="3761360" y="1320976"/>
              <a:ext cx="3457574" cy="4844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Image Augmentation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2A35685-7B35-4AA8-FF33-723AE0927354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>
              <a:off x="5490147" y="1805412"/>
              <a:ext cx="0" cy="213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FE78873-7A87-5E06-1674-B6512705E18B}"/>
                </a:ext>
              </a:extLst>
            </p:cNvPr>
            <p:cNvSpPr/>
            <p:nvPr/>
          </p:nvSpPr>
          <p:spPr>
            <a:xfrm>
              <a:off x="3761356" y="4147891"/>
              <a:ext cx="3443304" cy="4844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973540-FD79-5173-0A54-735D9466CB15}"/>
                </a:ext>
              </a:extLst>
            </p:cNvPr>
            <p:cNvSpPr/>
            <p:nvPr/>
          </p:nvSpPr>
          <p:spPr>
            <a:xfrm>
              <a:off x="3761356" y="4848385"/>
              <a:ext cx="3443304" cy="4341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Feature Extraction &amp; Classification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8258F61-7AB0-35B4-7E2E-0950A7CB2396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5483008" y="4632322"/>
              <a:ext cx="0" cy="206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15DB23A-EDEA-C58B-53A9-7A2AC5AA3E4C}"/>
                </a:ext>
              </a:extLst>
            </p:cNvPr>
            <p:cNvCxnSpPr>
              <a:stCxn id="65" idx="2"/>
            </p:cNvCxnSpPr>
            <p:nvPr/>
          </p:nvCxnSpPr>
          <p:spPr>
            <a:xfrm>
              <a:off x="5483008" y="5282551"/>
              <a:ext cx="0" cy="234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F98DB7C-392E-B2DD-DF17-570412907F07}"/>
                </a:ext>
              </a:extLst>
            </p:cNvPr>
            <p:cNvSpPr/>
            <p:nvPr/>
          </p:nvSpPr>
          <p:spPr>
            <a:xfrm>
              <a:off x="3761360" y="5529888"/>
              <a:ext cx="3443300" cy="4341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Predicted Results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B04D0E-B802-4D6D-E0EC-5FBBF2F98F32}"/>
                </a:ext>
              </a:extLst>
            </p:cNvPr>
            <p:cNvGrpSpPr/>
            <p:nvPr/>
          </p:nvGrpSpPr>
          <p:grpSpPr>
            <a:xfrm>
              <a:off x="2986088" y="5977047"/>
              <a:ext cx="4906613" cy="812388"/>
              <a:chOff x="2986088" y="5977047"/>
              <a:chExt cx="4906613" cy="812388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EF381C-2C60-625F-50F6-0A72448BCE1F}"/>
                  </a:ext>
                </a:extLst>
              </p:cNvPr>
              <p:cNvSpPr/>
              <p:nvPr/>
            </p:nvSpPr>
            <p:spPr>
              <a:xfrm>
                <a:off x="2986088" y="6189360"/>
                <a:ext cx="1485900" cy="60007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Healthy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5ED7468-982B-78C1-CA73-FEEBCFDD231C}"/>
                  </a:ext>
                </a:extLst>
              </p:cNvPr>
              <p:cNvGrpSpPr/>
              <p:nvPr/>
            </p:nvGrpSpPr>
            <p:grpSpPr>
              <a:xfrm>
                <a:off x="4039962" y="5977047"/>
                <a:ext cx="3852739" cy="790454"/>
                <a:chOff x="4119686" y="5964054"/>
                <a:chExt cx="3852739" cy="790454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68D9335-8D7A-85AF-A62A-042F0EE6DD03}"/>
                    </a:ext>
                  </a:extLst>
                </p:cNvPr>
                <p:cNvSpPr/>
                <p:nvPr/>
              </p:nvSpPr>
              <p:spPr>
                <a:xfrm>
                  <a:off x="6486525" y="6137143"/>
                  <a:ext cx="1485900" cy="61736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chemeClr val="tx1"/>
                      </a:solidFill>
                    </a:rPr>
                    <a:t>Display Disease</a:t>
                  </a:r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F70728A-23C4-8B46-63A1-520203104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9686" y="5964054"/>
                  <a:ext cx="217605" cy="261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782E337F-D744-D99B-86FD-68EC3B13D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5808" y="5977047"/>
                  <a:ext cx="217605" cy="2186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145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672" y="1985818"/>
            <a:ext cx="79525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is utilized to identify infected and healthy leaves, as well as to detect illness in affected plants.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scans the images of crops from left to right and top to bottom and   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extracting relevant features from them. Finally it combines all the 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features of image classification.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crop identification can lead to better management decisions, such as optimized irrigation, fertilization, and pest control, ultimately increasing crop productivity and yield.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4036" y="572655"/>
            <a:ext cx="77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In Crop Identification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9535233" y="2116863"/>
            <a:ext cx="1367246" cy="59487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0069896" y="2747753"/>
            <a:ext cx="297915" cy="559831"/>
          </a:xfrm>
          <a:prstGeom prst="down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78" y="3306611"/>
            <a:ext cx="2348753" cy="15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2178</TotalTime>
  <Words>732</Words>
  <Application>Microsoft Office PowerPoint</Application>
  <PresentationFormat>Widescreen</PresentationFormat>
  <Paragraphs>183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Sham Johari</cp:lastModifiedBy>
  <cp:revision>96</cp:revision>
  <dcterms:created xsi:type="dcterms:W3CDTF">2021-02-09T07:51:07Z</dcterms:created>
  <dcterms:modified xsi:type="dcterms:W3CDTF">2024-02-16T17:42:38Z</dcterms:modified>
</cp:coreProperties>
</file>